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4"/>
  </p:sldMasterIdLst>
  <p:notesMasterIdLst>
    <p:notesMasterId r:id="rId20"/>
  </p:notesMasterIdLst>
  <p:sldIdLst>
    <p:sldId id="2842" r:id="rId5"/>
    <p:sldId id="2846" r:id="rId6"/>
    <p:sldId id="2831" r:id="rId7"/>
    <p:sldId id="2840" r:id="rId8"/>
    <p:sldId id="2860" r:id="rId9"/>
    <p:sldId id="2859" r:id="rId10"/>
    <p:sldId id="308" r:id="rId11"/>
    <p:sldId id="2856" r:id="rId12"/>
    <p:sldId id="2857" r:id="rId13"/>
    <p:sldId id="315" r:id="rId14"/>
    <p:sldId id="2855" r:id="rId15"/>
    <p:sldId id="2858" r:id="rId16"/>
    <p:sldId id="2861" r:id="rId17"/>
    <p:sldId id="2845" r:id="rId18"/>
    <p:sldId id="30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9CE1569-2EE5-4C4D-B017-2CBD7E3884B7}">
          <p14:sldIdLst>
            <p14:sldId id="2842"/>
            <p14:sldId id="2846"/>
            <p14:sldId id="2831"/>
            <p14:sldId id="2840"/>
            <p14:sldId id="2860"/>
            <p14:sldId id="2859"/>
            <p14:sldId id="308"/>
            <p14:sldId id="2856"/>
            <p14:sldId id="2857"/>
            <p14:sldId id="315"/>
            <p14:sldId id="2855"/>
            <p14:sldId id="2858"/>
            <p14:sldId id="2861"/>
            <p14:sldId id="2845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zvi, Siama" initials="RS" lastIdx="1" clrIdx="0">
    <p:extLst>
      <p:ext uri="{19B8F6BF-5375-455C-9EA6-DF929625EA0E}">
        <p15:presenceInfo xmlns:p15="http://schemas.microsoft.com/office/powerpoint/2012/main" userId="S::RIZVI@MITRE.ORG::a30a8b9a-5391-4b15-b2e0-f92c41bca0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09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4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jp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C80388-F1EB-49F1-8885-6CD1094DDC8D}" type="datetimeFigureOut">
              <a:rPr lang="en-US" smtClean="0"/>
              <a:t>4/21/20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5BB080-279B-4550-9DC2-C1F712477A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307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BB080-279B-4550-9DC2-C1F712477AF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334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hyperlink" Target="https://twitter.com/pacioproject" TargetMode="External"/><Relationship Id="rId7" Type="http://schemas.openxmlformats.org/officeDocument/2006/relationships/hyperlink" Target="https://pacioproject.slack.com/" TargetMode="External"/><Relationship Id="rId2" Type="http://schemas.openxmlformats.org/officeDocument/2006/relationships/hyperlink" Target="http://www.mitre.or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hyperlink" Target="https://github.com/paciowg/PACIO-Project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pPr/>
              <a:t>4/21/20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72FD9E6-397B-4FFA-A076-79D9C6357D9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4E3B8DB8-9B87-4348-BCF9-95ECFD9727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55"/>
            <a:ext cx="2597727" cy="112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518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/>
          <a:lstStyle>
            <a:lvl1pPr marL="0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1184564"/>
            <a:ext cx="10058400" cy="468453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 marL="384048" indent="-182880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566928" indent="-182880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749808" indent="-182880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4pPr>
            <a:lvl5pPr marL="932688" indent="-182880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pPr/>
              <a:t>4/21/20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72FD9E6-397B-4FFA-A076-79D9C6357D9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8DA96C-9AAA-4011-955A-EDABBC8275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1" y="240728"/>
            <a:ext cx="929669" cy="794052"/>
          </a:xfrm>
          <a:prstGeom prst="rect">
            <a:avLst/>
          </a:prstGeom>
        </p:spPr>
      </p:pic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ABB7159C-7AF6-45E9-B8F4-B30B8F8EB5B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70" y="6224727"/>
            <a:ext cx="1446647" cy="62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676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023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97279" y="1241517"/>
            <a:ext cx="4937760" cy="4627577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17920" y="1241517"/>
            <a:ext cx="4937760" cy="462757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pPr/>
              <a:t>4/21/20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72FD9E6-397B-4FFA-A076-79D9C6357D9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F198A8-2B0A-436E-A692-CF8495731C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19"/>
            <a:ext cx="1118004" cy="95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78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3628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32201"/>
            <a:ext cx="4937760" cy="499251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631452"/>
            <a:ext cx="4937760" cy="432908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132201"/>
            <a:ext cx="4937760" cy="499251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1631452"/>
            <a:ext cx="4937760" cy="43290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pPr/>
              <a:t>4/21/20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72FD9E6-397B-4FFA-A076-79D9C6357D9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7E9E328-B74B-4200-9AAA-4529689ACA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19"/>
            <a:ext cx="1118004" cy="95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333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C7AD-B8EC-41AF-BCD4-89B09F0B166A}" type="datetimeFigureOut">
              <a:rPr lang="en-US" smtClean="0"/>
              <a:t>4/21/20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93AC10-EC41-4E7C-AF81-4D874CB1AA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19"/>
            <a:ext cx="1118004" cy="95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65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731520"/>
            <a:ext cx="6492240" cy="5257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5D2C7AD-B8EC-41AF-BCD4-89B09F0B166A}" type="datetimeFigureOut">
              <a:rPr lang="en-US" smtClean="0"/>
              <a:t>4/21/20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 descr="A picture containing clipart&#10;&#10;Description automatically generated">
            <a:extLst>
              <a:ext uri="{FF2B5EF4-FFF2-40B4-BE49-F238E27FC236}">
                <a16:creationId xmlns:a16="http://schemas.microsoft.com/office/drawing/2014/main" id="{4FC0F5C3-2B23-4BD1-AF4F-9A82DB6EEF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70" y="6224727"/>
            <a:ext cx="1446647" cy="62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756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CAA9F-7495-4728-9613-574AA8455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0DE25D-76B3-49FB-81C5-537870E98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C7AD-B8EC-41AF-BCD4-89B09F0B166A}" type="datetimeFigureOut">
              <a:rPr lang="en-US" smtClean="0"/>
              <a:t>4/21/20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403133-C030-471E-B3AD-DFBEC6728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A6891-E27B-4870-BE1D-92B4DE0E3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15AC6484-0F19-4683-9D77-973FA5710D77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429800978"/>
              </p:ext>
            </p:extLst>
          </p:nvPr>
        </p:nvGraphicFramePr>
        <p:xfrm>
          <a:off x="1096963" y="1184276"/>
          <a:ext cx="10058399" cy="318288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39993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5318406">
                  <a:extLst>
                    <a:ext uri="{9D8B030D-6E8A-4147-A177-3AD203B41FA5}">
                      <a16:colId xmlns:a16="http://schemas.microsoft.com/office/drawing/2014/main" val="3811224310"/>
                    </a:ext>
                  </a:extLst>
                </a:gridCol>
              </a:tblGrid>
              <a:tr h="353486"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1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40244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7590892"/>
                  </a:ext>
                </a:extLst>
              </a:tr>
              <a:tr h="4024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0024402"/>
                  </a:ext>
                </a:extLst>
              </a:tr>
              <a:tr h="4024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3168595"/>
                  </a:ext>
                </a:extLst>
              </a:tr>
              <a:tr h="4024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168846"/>
                  </a:ext>
                </a:extLst>
              </a:tr>
              <a:tr h="4024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857020"/>
                  </a:ext>
                </a:extLst>
              </a:tr>
              <a:tr h="4024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600379"/>
                  </a:ext>
                </a:extLst>
              </a:tr>
              <a:tr h="4024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978161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D5E23B5E-2240-4954-B180-F2804C460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1" y="240728"/>
            <a:ext cx="929669" cy="79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311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C7AD-B8EC-41AF-BCD4-89B09F0B166A}" type="datetimeFigureOut">
              <a:rPr lang="en-US" smtClean="0"/>
              <a:t>4/21/20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DD758-BE3D-46B6-9180-8EE07170224E}"/>
              </a:ext>
            </a:extLst>
          </p:cNvPr>
          <p:cNvSpPr txBox="1"/>
          <p:nvPr userDrawn="1"/>
        </p:nvSpPr>
        <p:spPr>
          <a:xfrm>
            <a:off x="3153845" y="2396381"/>
            <a:ext cx="578497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PACIO Project is a collaborative effort to advance interoperable health data exchange between post-acute care (PAC) and other providers, patients, and key stakeholders across health care and to promote health data exchange in collaboration with policy makers, standards organizations, and industry through a consensus-based approach.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Learn and share more about the PACIO Project at </a:t>
            </a:r>
            <a:r>
              <a:rPr lang="en-US" u="sng" dirty="0">
                <a:solidFill>
                  <a:schemeClr val="tx1">
                    <a:lumMod val="50000"/>
                    <a:lumOff val="50000"/>
                  </a:schemeClr>
                </a:solidFill>
                <a:hlinkClick r:id="rId2"/>
              </a:rPr>
              <a:t>www.PACIOproject.org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>
              <a:spcAft>
                <a:spcPts val="600"/>
              </a:spcAft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ea typeface="Verdana" pitchFamily="34" charset="0"/>
              <a:cs typeface="Verdana" pitchFamily="34" charset="0"/>
            </a:endParaRPr>
          </a:p>
        </p:txBody>
      </p:sp>
      <p:pic>
        <p:nvPicPr>
          <p:cNvPr id="11" name="Picture 10">
            <a:hlinkClick r:id="rId3"/>
            <a:extLst>
              <a:ext uri="{FF2B5EF4-FFF2-40B4-BE49-F238E27FC236}">
                <a16:creationId xmlns:a16="http://schemas.microsoft.com/office/drawing/2014/main" id="{CBBDA78D-7978-4396-B9C7-6269D51E84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350" y="4871384"/>
            <a:ext cx="443605" cy="443605"/>
          </a:xfrm>
          <a:prstGeom prst="rect">
            <a:avLst/>
          </a:prstGeom>
        </p:spPr>
      </p:pic>
      <p:pic>
        <p:nvPicPr>
          <p:cNvPr id="12" name="Picture 11">
            <a:hlinkClick r:id="rId5"/>
            <a:extLst>
              <a:ext uri="{FF2B5EF4-FFF2-40B4-BE49-F238E27FC236}">
                <a16:creationId xmlns:a16="http://schemas.microsoft.com/office/drawing/2014/main" id="{B1E1AAF2-6467-4460-B5E5-8A859FBC693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016" y="4690662"/>
            <a:ext cx="706302" cy="706302"/>
          </a:xfrm>
          <a:prstGeom prst="rect">
            <a:avLst/>
          </a:prstGeom>
        </p:spPr>
      </p:pic>
      <p:pic>
        <p:nvPicPr>
          <p:cNvPr id="13" name="Picture 12">
            <a:hlinkClick r:id="rId7"/>
            <a:extLst>
              <a:ext uri="{FF2B5EF4-FFF2-40B4-BE49-F238E27FC236}">
                <a16:creationId xmlns:a16="http://schemas.microsoft.com/office/drawing/2014/main" id="{AE1A56C7-0C12-4F06-B97B-BB5A256C064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204" y="4795501"/>
            <a:ext cx="883906" cy="496628"/>
          </a:xfrm>
          <a:prstGeom prst="rect">
            <a:avLst/>
          </a:prstGeom>
        </p:spPr>
      </p:pic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9480FE53-1AFE-49FF-87E0-086535CB17BF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011" y="1162057"/>
            <a:ext cx="2850373" cy="123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574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262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84569"/>
            <a:ext cx="10058400" cy="468452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t>4/21/20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74901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01285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D306814C-787C-445D-9AA0-E9BD6BE0225A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70" y="6224727"/>
            <a:ext cx="1446647" cy="627486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434BDF3-F2DA-458B-89E6-4406AA253856}"/>
              </a:ext>
            </a:extLst>
          </p:cNvPr>
          <p:cNvSpPr txBox="1">
            <a:spLocks/>
          </p:cNvSpPr>
          <p:nvPr userDrawn="1"/>
        </p:nvSpPr>
        <p:spPr>
          <a:xfrm>
            <a:off x="560509" y="6661150"/>
            <a:ext cx="7536952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2020 The MITRE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43428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8" r:id="rId3"/>
    <p:sldLayoutId id="2147483749" r:id="rId4"/>
    <p:sldLayoutId id="2147483750" r:id="rId5"/>
    <p:sldLayoutId id="2147483752" r:id="rId6"/>
    <p:sldLayoutId id="2147483753" r:id="rId7"/>
    <p:sldLayoutId id="2147483751" r:id="rId8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Tx/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ValueSet/device-type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l7.org/fhir/observation-vitalsigns.html" TargetMode="External"/><Relationship Id="rId2" Type="http://schemas.openxmlformats.org/officeDocument/2006/relationships/hyperlink" Target="http://hl7.org/fhir/us/eltss/Condition-eltss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aciowg.github.io/cognitive-status-ig/index.html" TargetMode="External"/><Relationship Id="rId2" Type="http://schemas.openxmlformats.org/officeDocument/2006/relationships/hyperlink" Target="https://paciowg.github.io/functional-status-ig/index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hl7.org/fhir/us/eltss/Condition-eltss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D5513-94CB-4FED-A2E0-41E7E0D8B1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Tech Team Meeting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134BC-0915-4BFB-A6E9-9DB2044B0F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4/16/20</a:t>
            </a:r>
          </a:p>
        </p:txBody>
      </p:sp>
    </p:spTree>
    <p:extLst>
      <p:ext uri="{BB962C8B-B14F-4D97-AF65-F5344CB8AC3E}">
        <p14:creationId xmlns:p14="http://schemas.microsoft.com/office/powerpoint/2010/main" val="1588065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780E7-C10A-468C-A23D-1C4CC0A7C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Functional Data Model for STU1 Ballot</a:t>
            </a:r>
            <a:br>
              <a:rPr lang="en-US" sz="3600" dirty="0"/>
            </a:br>
            <a:r>
              <a:rPr lang="en-US" sz="3100" dirty="0"/>
              <a:t>Assessment</a:t>
            </a:r>
            <a:r>
              <a:rPr lang="en-US" sz="3600" dirty="0"/>
              <a:t> </a:t>
            </a:r>
            <a:r>
              <a:rPr lang="en-US" sz="3100" dirty="0"/>
              <a:t>Observations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A4DBCEA4-CF99-BA47-BF34-B435F951395C}"/>
              </a:ext>
            </a:extLst>
          </p:cNvPr>
          <p:cNvGraphicFramePr>
            <a:graphicFrameLocks/>
          </p:cNvGraphicFramePr>
          <p:nvPr/>
        </p:nvGraphicFramePr>
        <p:xfrm>
          <a:off x="1097280" y="1205975"/>
          <a:ext cx="4858989" cy="868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33907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1225082">
                  <a:extLst>
                    <a:ext uri="{9D8B030D-6E8A-4147-A177-3AD203B41FA5}">
                      <a16:colId xmlns:a16="http://schemas.microsoft.com/office/drawing/2014/main" val="1031706964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FUNCTIONAL TESTS/SCREENS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dirty="0"/>
                        <a:t>NOTES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Communication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BO700, BO800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59089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Seating/Positioning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0024402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F085F8A-5DA5-0C4E-9076-230FCF477430}"/>
              </a:ext>
            </a:extLst>
          </p:cNvPr>
          <p:cNvGraphicFramePr>
            <a:graphicFrameLocks/>
          </p:cNvGraphicFramePr>
          <p:nvPr/>
        </p:nvGraphicFramePr>
        <p:xfrm>
          <a:off x="6296688" y="1202465"/>
          <a:ext cx="4858989" cy="5212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43211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1215778">
                  <a:extLst>
                    <a:ext uri="{9D8B030D-6E8A-4147-A177-3AD203B41FA5}">
                      <a16:colId xmlns:a16="http://schemas.microsoft.com/office/drawing/2014/main" val="1031706964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MOBILITY FUNCTIONAL TESTS/SCREENS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dirty="0"/>
                        <a:t>NOTES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Roll left and 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GG0170A3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51901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Sit to lying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GG0170B3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5194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Lying to sitting on side of bed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GG0170C3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20760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Sit to stand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GG0170D3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0299874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Chair/bed-to-chair transfer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GG0170E3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015495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Toilet transfer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GG0170F3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3490475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0" dirty="0">
                          <a:latin typeface="+mn-lt"/>
                        </a:rPr>
                        <a:t>Car transfer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GG0170G3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156136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Walk 10 feet</a:t>
                      </a:r>
                      <a:endParaRPr lang="en-US" sz="1300" b="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GG0170I3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8823647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0" dirty="0">
                          <a:latin typeface="+mn-lt"/>
                        </a:rPr>
                        <a:t>Walk 50 feet with two 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GG0170J3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1627683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Walk 150 feet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GG0170K3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60923124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Walking 10 feed on uneven surface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i="0" dirty="0">
                          <a:latin typeface="+mn-lt"/>
                        </a:rPr>
                        <a:t>GG0170L3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8582023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1 step (curb)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300" dirty="0"/>
                        <a:t>GG0170M3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4625550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4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GG0170N3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8958476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12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GG0170O3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485398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300" dirty="0"/>
                        <a:t>Picking up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GG0170P3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1219845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Wheel 50 feet with two 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GG0170R3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0039959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Wheel 150 feet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GG0170S3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6116940"/>
                  </a:ext>
                </a:extLst>
              </a:tr>
            </a:tbl>
          </a:graphicData>
        </a:graphic>
      </p:graphicFrame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BCE1ABC0-E073-D449-B56F-9AD0B7FB9F3C}"/>
              </a:ext>
            </a:extLst>
          </p:cNvPr>
          <p:cNvGraphicFramePr>
            <a:graphicFrameLocks/>
          </p:cNvGraphicFramePr>
          <p:nvPr/>
        </p:nvGraphicFramePr>
        <p:xfrm>
          <a:off x="1097278" y="2483637"/>
          <a:ext cx="4858991" cy="2316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33908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1225083">
                  <a:extLst>
                    <a:ext uri="{9D8B030D-6E8A-4147-A177-3AD203B41FA5}">
                      <a16:colId xmlns:a16="http://schemas.microsoft.com/office/drawing/2014/main" val="1031706964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SELF-CARE FUNCTIONAL TESTS/SCREENS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dirty="0"/>
                        <a:t>NOTES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Eating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300" dirty="0"/>
                        <a:t>GG0130A3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59089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Oral hygiene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GG0130B3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002440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Toileting hygiene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GG0130C3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3168595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300" dirty="0"/>
                        <a:t>Shower/bathe 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GG0130E3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168846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Upper body dressing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GG0130F3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6857020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Lower body dressing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GG0130G3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600379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Putting on/taking off footwear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GG0130H3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978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3692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780E7-C10A-468C-A23D-1C4CC0A7C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Functional Data Model for STU1 Ballot</a:t>
            </a:r>
            <a:br>
              <a:rPr lang="en-US" dirty="0"/>
            </a:br>
            <a:r>
              <a:rPr lang="en-US" sz="3100" dirty="0"/>
              <a:t>Equipment Needed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5CEE943-87E2-3C49-8156-15F168BACF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792485"/>
              </p:ext>
            </p:extLst>
          </p:nvPr>
        </p:nvGraphicFramePr>
        <p:xfrm>
          <a:off x="1041812" y="1348207"/>
          <a:ext cx="4546262" cy="1737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93882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1252380">
                  <a:extLst>
                    <a:ext uri="{9D8B030D-6E8A-4147-A177-3AD203B41FA5}">
                      <a16:colId xmlns:a16="http://schemas.microsoft.com/office/drawing/2014/main" val="1244942408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DEVICE USE STATEMENT RESOURCE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b="1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Subject (Patient)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1..1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51901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Timing (how often device was used)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0..*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5194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Device (Reference)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1..1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260490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Reason Code (Code) – 0..*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latin typeface="+mn-lt"/>
                        </a:rPr>
                        <a:t>Needs defining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843547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Reason Reference (Condition, Observation, 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0..*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88587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FC546E9-73D4-5443-8317-F5D9E7B199B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6543065"/>
              </p:ext>
            </p:extLst>
          </p:nvPr>
        </p:nvGraphicFramePr>
        <p:xfrm>
          <a:off x="2602850" y="3303634"/>
          <a:ext cx="4559582" cy="1737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32872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1326710">
                  <a:extLst>
                    <a:ext uri="{9D8B030D-6E8A-4147-A177-3AD203B41FA5}">
                      <a16:colId xmlns:a16="http://schemas.microsoft.com/office/drawing/2014/main" val="1244942408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DEVICE USE STATEMENT RESOURCE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b="1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Subject (Patient)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1..1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51901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Timing (how often device was used)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0..*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5194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Device (Reference)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1..1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563698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Reason Code (Code) – 0..*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  <a:latin typeface="+mn-lt"/>
                        </a:rPr>
                        <a:t>Needs defining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843547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Reason Reference (Condition, Observation...)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0..*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679554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A74D1A7D-462F-1341-8FFC-7836C2F3FCC4}"/>
              </a:ext>
            </a:extLst>
          </p:cNvPr>
          <p:cNvSpPr txBox="1"/>
          <p:nvPr/>
        </p:nvSpPr>
        <p:spPr>
          <a:xfrm>
            <a:off x="5654854" y="1956897"/>
            <a:ext cx="4411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,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F64E61E-864F-D24F-82D3-A3472E78623B}"/>
              </a:ext>
            </a:extLst>
          </p:cNvPr>
          <p:cNvSpPr txBox="1"/>
          <p:nvPr/>
        </p:nvSpPr>
        <p:spPr>
          <a:xfrm>
            <a:off x="384456" y="4817295"/>
            <a:ext cx="24809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List of Equipment Needed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ED0DD8-B213-5645-9B42-99581C3C28FF}"/>
              </a:ext>
            </a:extLst>
          </p:cNvPr>
          <p:cNvSpPr txBox="1"/>
          <p:nvPr/>
        </p:nvSpPr>
        <p:spPr>
          <a:xfrm>
            <a:off x="6168651" y="1230488"/>
            <a:ext cx="57181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Example equipment: </a:t>
            </a:r>
            <a:r>
              <a:rPr lang="en-US" sz="1200" dirty="0"/>
              <a:t>manual wheelchair, motorized wheelchair or scooter, specialized seating (e.g. air-filled, gel, shaped foam), mechanical lift, walker, walker with seat, cane, reacher/grabber, sock aid, orthotics/brace, bed rail, electronic bed, grab bars, transfer board, shower/commode chair, walk/wheel-in shower, glasses or contact lenses, hearing aid, communication device, stair rails, ramps, raised toilet seat, glucometer, CPAP, oxygen concentrator, other, not applicable (no assistive device needed in past month)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BE7D85-5DB4-114D-9A74-B86702361DB6}"/>
              </a:ext>
            </a:extLst>
          </p:cNvPr>
          <p:cNvSpPr txBox="1"/>
          <p:nvPr/>
        </p:nvSpPr>
        <p:spPr>
          <a:xfrm>
            <a:off x="7571458" y="2565353"/>
            <a:ext cx="33434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## Device codes options: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0000"/>
                </a:solidFill>
              </a:rPr>
              <a:t>FASI/LOINC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0000"/>
                </a:solidFill>
              </a:rPr>
              <a:t>FHIR Device Type Value Set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0000"/>
                </a:solidFill>
                <a:hlinkClick r:id="rId2"/>
              </a:rPr>
              <a:t>http://hl7.org/fhir/ValueSet/device-type</a:t>
            </a:r>
            <a:endParaRPr lang="en-US" sz="1200" dirty="0">
              <a:solidFill>
                <a:srgbClr val="FF0000"/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FF0000"/>
                </a:solidFill>
              </a:rPr>
              <a:t>Constrain to minimum binding?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E50CF90B-6622-F042-AFE1-E2B96716D78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7893556"/>
              </p:ext>
            </p:extLst>
          </p:nvPr>
        </p:nvGraphicFramePr>
        <p:xfrm>
          <a:off x="7859168" y="3846194"/>
          <a:ext cx="3820494" cy="115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62234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2258260">
                  <a:extLst>
                    <a:ext uri="{9D8B030D-6E8A-4147-A177-3AD203B41FA5}">
                      <a16:colId xmlns:a16="http://schemas.microsoft.com/office/drawing/2014/main" val="1244942408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DEVICE RESOURCE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b="1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Type (</a:t>
                      </a:r>
                      <a:r>
                        <a:rPr lang="en-US" sz="1300" dirty="0" err="1"/>
                        <a:t>DeviceType</a:t>
                      </a:r>
                      <a:r>
                        <a:rPr lang="en-US" sz="13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rgbClr val="FF0000"/>
                          </a:solidFill>
                        </a:rPr>
                        <a:t>##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51901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Name (text)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Name of device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5194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Note (text)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Could also mention reason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843547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3FC48C-AD02-BD4F-844F-7CDD0086D34C}"/>
              </a:ext>
            </a:extLst>
          </p:cNvPr>
          <p:cNvCxnSpPr/>
          <p:nvPr/>
        </p:nvCxnSpPr>
        <p:spPr>
          <a:xfrm>
            <a:off x="7274104" y="4304872"/>
            <a:ext cx="441789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1398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B40348EF-C816-D14E-AE28-6054CE1EAEC6}"/>
              </a:ext>
            </a:extLst>
          </p:cNvPr>
          <p:cNvGraphicFramePr>
            <a:graphicFrameLocks/>
          </p:cNvGraphicFramePr>
          <p:nvPr/>
        </p:nvGraphicFramePr>
        <p:xfrm>
          <a:off x="1097280" y="1203733"/>
          <a:ext cx="4795521" cy="3764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86441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1209080">
                  <a:extLst>
                    <a:ext uri="{9D8B030D-6E8A-4147-A177-3AD203B41FA5}">
                      <a16:colId xmlns:a16="http://schemas.microsoft.com/office/drawing/2014/main" val="1031706964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IADL FUNCTIONAL TESTS/SCREENS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dirty="0"/>
                        <a:t>NOTES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Make light cold meal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11a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544857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Make light hot meal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11b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8761057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Light daily housework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11c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7520888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Heavier periodic housework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11d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221706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Light shopping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3847788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Telephone – answering 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11f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4124498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Telephone – placing 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11g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2613120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Medication management – oral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11h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9953750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Medication management – inhalant/mist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11i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4671458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Medication management – injectables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11j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04912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Simple financial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11k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4632500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Complex financial 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FASI 11l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7316303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AED5E77A-1651-C64C-ABCF-AB2FCEFEB581}"/>
              </a:ext>
            </a:extLst>
          </p:cNvPr>
          <p:cNvGraphicFramePr>
            <a:graphicFrameLocks/>
          </p:cNvGraphicFramePr>
          <p:nvPr/>
        </p:nvGraphicFramePr>
        <p:xfrm>
          <a:off x="6299200" y="1203733"/>
          <a:ext cx="4856480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20109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2136371">
                  <a:extLst>
                    <a:ext uri="{9D8B030D-6E8A-4147-A177-3AD203B41FA5}">
                      <a16:colId xmlns:a16="http://schemas.microsoft.com/office/drawing/2014/main" val="1031706964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ADDITIONAL FUNCTIONAL TESTS/SCREENS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 dirty="0"/>
                        <a:t>NOTES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Pain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Reference to </a:t>
                      </a:r>
                      <a:r>
                        <a:rPr lang="en-US" sz="1300" dirty="0">
                          <a:hlinkClick r:id="rId2"/>
                        </a:rPr>
                        <a:t>Condition-eLTSS</a:t>
                      </a:r>
                      <a:r>
                        <a:rPr lang="en-US" sz="1300" dirty="0"/>
                        <a:t> resource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6544857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Vital Signs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Reference to </a:t>
                      </a:r>
                      <a:r>
                        <a:rPr lang="en-US" sz="1300" dirty="0">
                          <a:hlinkClick r:id="rId3"/>
                        </a:rPr>
                        <a:t>Observation-</a:t>
                      </a:r>
                      <a:r>
                        <a:rPr lang="en-US" sz="1300" dirty="0" err="1">
                          <a:hlinkClick r:id="rId3"/>
                        </a:rPr>
                        <a:t>vitalsigns</a:t>
                      </a:r>
                      <a:r>
                        <a:rPr lang="en-US" sz="1300" dirty="0"/>
                        <a:t> resource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8761057"/>
                  </a:ext>
                </a:extLst>
              </a:tr>
            </a:tbl>
          </a:graphicData>
        </a:graphic>
      </p:graphicFrame>
      <p:sp>
        <p:nvSpPr>
          <p:cNvPr id="9" name="Title 8">
            <a:extLst>
              <a:ext uri="{FF2B5EF4-FFF2-40B4-BE49-F238E27FC236}">
                <a16:creationId xmlns:a16="http://schemas.microsoft.com/office/drawing/2014/main" id="{92D150AD-8306-514A-94BB-A7D06E939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Functional Data Model for STU1 Ballot</a:t>
            </a:r>
            <a:br>
              <a:rPr lang="en-US" dirty="0"/>
            </a:br>
            <a:r>
              <a:rPr lang="en-US" sz="3100" dirty="0"/>
              <a:t>Instrumental Activities of Daily Living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91D1CF-7DF6-CD4C-B006-44B133BE8A27}"/>
              </a:ext>
            </a:extLst>
          </p:cNvPr>
          <p:cNvSpPr txBox="1"/>
          <p:nvPr/>
        </p:nvSpPr>
        <p:spPr>
          <a:xfrm>
            <a:off x="6299200" y="2881600"/>
            <a:ext cx="53014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FHIR Resource Guide recommends the Condition resource to capture pain.  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Idea is to leverage the Condition-eLTSS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essentially the same as the general Condition resource with references to other eLTSS resources.</a:t>
            </a:r>
          </a:p>
        </p:txBody>
      </p:sp>
    </p:spTree>
    <p:extLst>
      <p:ext uri="{BB962C8B-B14F-4D97-AF65-F5344CB8AC3E}">
        <p14:creationId xmlns:p14="http://schemas.microsoft.com/office/powerpoint/2010/main" val="930036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BA141-2EFC-894E-834D-E3C5116B1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200" dirty="0"/>
              <a:t>Functional Data Model</a:t>
            </a:r>
            <a:br>
              <a:rPr lang="en-US" sz="3200" dirty="0"/>
            </a:br>
            <a:r>
              <a:rPr lang="en-US" sz="2800" dirty="0"/>
              <a:t>Future Considerations for IADL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89D5C-D66A-954F-BF34-D85B14684F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Future Considerations</a:t>
            </a:r>
          </a:p>
          <a:p>
            <a:pPr lvl="1"/>
            <a:r>
              <a:rPr lang="en-US" dirty="0"/>
              <a:t>ICF for classification of function?</a:t>
            </a:r>
          </a:p>
          <a:p>
            <a:pPr lvl="2"/>
            <a:r>
              <a:rPr lang="en-US" dirty="0"/>
              <a:t>Not universally used, but neither are FASI items</a:t>
            </a:r>
          </a:p>
          <a:p>
            <a:pPr lvl="2"/>
            <a:r>
              <a:rPr lang="en-US" dirty="0"/>
              <a:t>More detailed than FASI</a:t>
            </a:r>
          </a:p>
          <a:p>
            <a:pPr lvl="1"/>
            <a:r>
              <a:rPr lang="en-US" dirty="0"/>
              <a:t>BARTHEL index for ADLs (LOINC</a:t>
            </a:r>
            <a:r>
              <a:rPr lang="en-US" dirty="0">
                <a:sym typeface="Wingdings" pitchFamily="2" charset="2"/>
              </a:rPr>
              <a:t>?)</a:t>
            </a:r>
          </a:p>
          <a:p>
            <a:pPr lvl="2"/>
            <a:r>
              <a:rPr lang="en-US" dirty="0"/>
              <a:t>Used in SNF settings</a:t>
            </a:r>
          </a:p>
          <a:p>
            <a:pPr lvl="1"/>
            <a:r>
              <a:rPr lang="en-US" dirty="0"/>
              <a:t>Patient reported</a:t>
            </a:r>
          </a:p>
          <a:p>
            <a:pPr lvl="2"/>
            <a:r>
              <a:rPr lang="en-US" dirty="0"/>
              <a:t>Patient Reported Outcome IG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056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7390C-A2FA-0840-BBA6-2808436F6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Data Model Updates Affect IG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564B3-3419-3848-B9BF-92DB58719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Where do we put risk/precaution list and equipment list?</a:t>
            </a:r>
          </a:p>
          <a:p>
            <a:pPr lvl="1"/>
            <a:r>
              <a:rPr lang="en-US" dirty="0" err="1"/>
              <a:t>BundledFunctionalStatus</a:t>
            </a:r>
            <a:r>
              <a:rPr lang="en-US" dirty="0"/>
              <a:t> (parent Observation resource)</a:t>
            </a:r>
          </a:p>
          <a:p>
            <a:pPr lvl="2"/>
            <a:r>
              <a:rPr lang="en-US" dirty="0"/>
              <a:t>Likely an extension would be needed</a:t>
            </a:r>
          </a:p>
          <a:p>
            <a:pPr lvl="1"/>
            <a:r>
              <a:rPr lang="en-US" dirty="0"/>
              <a:t>FunctionalStatus (child Observation resource)</a:t>
            </a:r>
          </a:p>
          <a:p>
            <a:pPr lvl="2"/>
            <a:r>
              <a:rPr lang="en-US" dirty="0"/>
              <a:t>Likely an extension would be needed</a:t>
            </a:r>
          </a:p>
          <a:p>
            <a:r>
              <a:rPr lang="en-US" dirty="0"/>
              <a:t> How to represent IADLs?</a:t>
            </a:r>
          </a:p>
        </p:txBody>
      </p:sp>
    </p:spTree>
    <p:extLst>
      <p:ext uri="{BB962C8B-B14F-4D97-AF65-F5344CB8AC3E}">
        <p14:creationId xmlns:p14="http://schemas.microsoft.com/office/powerpoint/2010/main" val="3869553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5690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7F88-2161-CD47-B34E-0037410B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7A115-2760-9F43-87F2-88DE9401E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Use Case Update</a:t>
            </a:r>
          </a:p>
          <a:p>
            <a:r>
              <a:rPr lang="en-US" dirty="0"/>
              <a:t> Pseudo-DEL Update</a:t>
            </a:r>
          </a:p>
          <a:p>
            <a:r>
              <a:rPr lang="en-US" dirty="0"/>
              <a:t> IG Update</a:t>
            </a:r>
          </a:p>
          <a:p>
            <a:r>
              <a:rPr lang="en-US" dirty="0"/>
              <a:t> PACIO Functional Status Data Model Update</a:t>
            </a:r>
          </a:p>
          <a:p>
            <a:pPr lvl="1"/>
            <a:r>
              <a:rPr lang="en-US" dirty="0"/>
              <a:t>How Data Model Update Affects IG</a:t>
            </a:r>
          </a:p>
        </p:txBody>
      </p:sp>
    </p:spTree>
    <p:extLst>
      <p:ext uri="{BB962C8B-B14F-4D97-AF65-F5344CB8AC3E}">
        <p14:creationId xmlns:p14="http://schemas.microsoft.com/office/powerpoint/2010/main" val="1474919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5BFF2-B79E-C146-B1A2-3F624E3F8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Overall Use Case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2CBE72-166F-2E43-B0C3-C38122FEDC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673" y="1052484"/>
            <a:ext cx="8603672" cy="555798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21D82B7-09CC-E748-9446-D9EBEEF1182A}"/>
              </a:ext>
            </a:extLst>
          </p:cNvPr>
          <p:cNvSpPr/>
          <p:nvPr/>
        </p:nvSpPr>
        <p:spPr>
          <a:xfrm>
            <a:off x="9247909" y="5943600"/>
            <a:ext cx="1101436" cy="66687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77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>
            <a:extLst>
              <a:ext uri="{FF2B5EF4-FFF2-40B4-BE49-F238E27FC236}">
                <a16:creationId xmlns:a16="http://schemas.microsoft.com/office/drawing/2014/main" id="{DC2A91E6-1290-A541-A370-4251EC619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9681" y="1113473"/>
            <a:ext cx="3376032" cy="11338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9C9B48-FFD2-4D5D-91C2-48C8B684A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9681" y="2390532"/>
            <a:ext cx="3367213" cy="23061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59FE84-2FDF-0C49-B693-BB6E1735C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May Connectathon Architecture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9E18580-FE20-874B-805D-19B17C0AE3CF}"/>
              </a:ext>
            </a:extLst>
          </p:cNvPr>
          <p:cNvSpPr/>
          <p:nvPr/>
        </p:nvSpPr>
        <p:spPr>
          <a:xfrm>
            <a:off x="692520" y="3177501"/>
            <a:ext cx="1346887" cy="914400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PAC Assessment App (Ruby)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FA94823-ACB7-2B4F-BC9A-BC87FC391B0E}"/>
              </a:ext>
            </a:extLst>
          </p:cNvPr>
          <p:cNvSpPr/>
          <p:nvPr/>
        </p:nvSpPr>
        <p:spPr>
          <a:xfrm>
            <a:off x="10650152" y="2625188"/>
            <a:ext cx="1396067" cy="914400"/>
          </a:xfrm>
          <a:prstGeom prst="roundRect">
            <a:avLst/>
          </a:prstGeom>
          <a:pattFill prst="pct90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Care Coordinator System    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FC2834C-6D22-3A46-9335-B6F9D1866630}"/>
              </a:ext>
            </a:extLst>
          </p:cNvPr>
          <p:cNvSpPr/>
          <p:nvPr/>
        </p:nvSpPr>
        <p:spPr>
          <a:xfrm>
            <a:off x="5535044" y="5507101"/>
            <a:ext cx="1361409" cy="914400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CMS Pseudo DEL (Java)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F4101BE-EA8A-1043-9CF8-E95B5C1AEC3E}"/>
              </a:ext>
            </a:extLst>
          </p:cNvPr>
          <p:cNvSpPr/>
          <p:nvPr/>
        </p:nvSpPr>
        <p:spPr>
          <a:xfrm>
            <a:off x="5481605" y="1383956"/>
            <a:ext cx="1482812" cy="914400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Patient Mobile/Web Client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56BE7F8-EECB-8F45-A9E0-008E2C2A5957}"/>
              </a:ext>
            </a:extLst>
          </p:cNvPr>
          <p:cNvCxnSpPr>
            <a:cxnSpLocks/>
          </p:cNvCxnSpPr>
          <p:nvPr/>
        </p:nvCxnSpPr>
        <p:spPr>
          <a:xfrm flipH="1" flipV="1">
            <a:off x="2046118" y="3999713"/>
            <a:ext cx="3396609" cy="193636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B8A3854-8985-224F-8F8E-423C4B380C59}"/>
              </a:ext>
            </a:extLst>
          </p:cNvPr>
          <p:cNvSpPr txBox="1"/>
          <p:nvPr/>
        </p:nvSpPr>
        <p:spPr>
          <a:xfrm rot="20040465">
            <a:off x="7841661" y="5183808"/>
            <a:ext cx="1007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Assessments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(DEL FHIR IG)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D886B8-2E76-E143-B5CB-405F6FD52A00}"/>
              </a:ext>
            </a:extLst>
          </p:cNvPr>
          <p:cNvSpPr txBox="1"/>
          <p:nvPr/>
        </p:nvSpPr>
        <p:spPr>
          <a:xfrm rot="1756144">
            <a:off x="3291125" y="5030694"/>
            <a:ext cx="1007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Assessments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(DEL FHIR IG)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5E52E6A-B986-D246-BFAF-19A60CFADF76}"/>
              </a:ext>
            </a:extLst>
          </p:cNvPr>
          <p:cNvSpPr/>
          <p:nvPr/>
        </p:nvSpPr>
        <p:spPr>
          <a:xfrm>
            <a:off x="5549566" y="4102357"/>
            <a:ext cx="1346887" cy="522329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Auth/Identity Server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D9032665-665C-B045-9E70-BA99FA1B720E}"/>
              </a:ext>
            </a:extLst>
          </p:cNvPr>
          <p:cNvSpPr/>
          <p:nvPr/>
        </p:nvSpPr>
        <p:spPr>
          <a:xfrm>
            <a:off x="5549567" y="3177501"/>
            <a:ext cx="1346887" cy="914400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Health Data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Manager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382F9CC-64C4-0A48-97F6-45F5AF4AF1E6}"/>
              </a:ext>
            </a:extLst>
          </p:cNvPr>
          <p:cNvCxnSpPr/>
          <p:nvPr/>
        </p:nvCxnSpPr>
        <p:spPr>
          <a:xfrm flipV="1">
            <a:off x="6111799" y="2373446"/>
            <a:ext cx="0" cy="682194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4F2248B-8ADB-A145-ACB4-6B8C20B76BB2}"/>
              </a:ext>
            </a:extLst>
          </p:cNvPr>
          <p:cNvCxnSpPr>
            <a:cxnSpLocks/>
          </p:cNvCxnSpPr>
          <p:nvPr/>
        </p:nvCxnSpPr>
        <p:spPr>
          <a:xfrm>
            <a:off x="6393948" y="2373446"/>
            <a:ext cx="0" cy="682194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B4ECA97-549A-804D-AF4C-989103332933}"/>
              </a:ext>
            </a:extLst>
          </p:cNvPr>
          <p:cNvCxnSpPr>
            <a:cxnSpLocks/>
          </p:cNvCxnSpPr>
          <p:nvPr/>
        </p:nvCxnSpPr>
        <p:spPr>
          <a:xfrm>
            <a:off x="4146282" y="3505812"/>
            <a:ext cx="1335323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23E2D2A-F365-4A4E-871B-63B230F64474}"/>
              </a:ext>
            </a:extLst>
          </p:cNvPr>
          <p:cNvCxnSpPr>
            <a:cxnSpLocks/>
          </p:cNvCxnSpPr>
          <p:nvPr/>
        </p:nvCxnSpPr>
        <p:spPr>
          <a:xfrm flipH="1" flipV="1">
            <a:off x="7028221" y="3952523"/>
            <a:ext cx="1648649" cy="18573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7BD333A-48DE-1544-BD69-73F8141A35D0}"/>
              </a:ext>
            </a:extLst>
          </p:cNvPr>
          <p:cNvCxnSpPr>
            <a:cxnSpLocks/>
          </p:cNvCxnSpPr>
          <p:nvPr/>
        </p:nvCxnSpPr>
        <p:spPr>
          <a:xfrm flipH="1">
            <a:off x="4146282" y="3756454"/>
            <a:ext cx="1266909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5624044D-C2A9-9C45-A442-A33326D94173}"/>
              </a:ext>
            </a:extLst>
          </p:cNvPr>
          <p:cNvSpPr txBox="1"/>
          <p:nvPr/>
        </p:nvSpPr>
        <p:spPr>
          <a:xfrm rot="20719352">
            <a:off x="7183034" y="3170462"/>
            <a:ext cx="12341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(eLTSS/PACIO IG)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AB3496A-40F7-2345-AA46-054EB76BB35A}"/>
              </a:ext>
            </a:extLst>
          </p:cNvPr>
          <p:cNvSpPr txBox="1"/>
          <p:nvPr/>
        </p:nvSpPr>
        <p:spPr>
          <a:xfrm>
            <a:off x="4488361" y="3217124"/>
            <a:ext cx="8293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(PACIO IG)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4C883C1-8CEB-4942-87CD-022FF0985420}"/>
              </a:ext>
            </a:extLst>
          </p:cNvPr>
          <p:cNvSpPr txBox="1"/>
          <p:nvPr/>
        </p:nvSpPr>
        <p:spPr>
          <a:xfrm>
            <a:off x="5120281" y="2394215"/>
            <a:ext cx="10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(eLTSS/PACIO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IG)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CD2EB60-E970-7D49-8972-BB71BD3DCEFA}"/>
              </a:ext>
            </a:extLst>
          </p:cNvPr>
          <p:cNvSpPr txBox="1"/>
          <p:nvPr/>
        </p:nvSpPr>
        <p:spPr>
          <a:xfrm>
            <a:off x="6339725" y="2298356"/>
            <a:ext cx="13362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(Patient Recorded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Outcomes IG)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DD5A13-CCF1-0043-806D-A013ED26EB01}"/>
              </a:ext>
            </a:extLst>
          </p:cNvPr>
          <p:cNvSpPr txBox="1"/>
          <p:nvPr/>
        </p:nvSpPr>
        <p:spPr>
          <a:xfrm>
            <a:off x="813600" y="4091901"/>
            <a:ext cx="1696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DEL RI Client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- add SDC support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A4A3FB-3F45-8A41-BDBE-45CC26059FDA}"/>
              </a:ext>
            </a:extLst>
          </p:cNvPr>
          <p:cNvSpPr txBox="1"/>
          <p:nvPr/>
        </p:nvSpPr>
        <p:spPr>
          <a:xfrm>
            <a:off x="9484259" y="4696674"/>
            <a:ext cx="2202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Leverage eLTSS RI (Altarum)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- PACIO support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ED4752-4760-8940-BC25-BABB5E48BF29}"/>
              </a:ext>
            </a:extLst>
          </p:cNvPr>
          <p:cNvSpPr txBox="1"/>
          <p:nvPr/>
        </p:nvSpPr>
        <p:spPr>
          <a:xfrm>
            <a:off x="6932704" y="1052184"/>
            <a:ext cx="17047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Patient Centric Solutions Client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- eLTSS support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- authentication/ 	authorization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E4A6B9-CACC-7C4B-9FE2-E2B130311F98}"/>
              </a:ext>
            </a:extLst>
          </p:cNvPr>
          <p:cNvSpPr txBox="1"/>
          <p:nvPr/>
        </p:nvSpPr>
        <p:spPr>
          <a:xfrm>
            <a:off x="6890881" y="5936100"/>
            <a:ext cx="1149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DEL RI Server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- add FASI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BC5FBD-2EC5-F145-84A3-05FA5B3684DF}"/>
              </a:ext>
            </a:extLst>
          </p:cNvPr>
          <p:cNvSpPr txBox="1"/>
          <p:nvPr/>
        </p:nvSpPr>
        <p:spPr>
          <a:xfrm>
            <a:off x="4993742" y="4594655"/>
            <a:ext cx="24872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Patient Centric Solutions Server</a:t>
            </a:r>
            <a:endParaRPr kumimoji="0" lang="en-US" sz="1400" b="0" i="1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E610B5B-DD10-3C4F-B210-00DCE82F8D5C}"/>
              </a:ext>
            </a:extLst>
          </p:cNvPr>
          <p:cNvSpPr/>
          <p:nvPr/>
        </p:nvSpPr>
        <p:spPr>
          <a:xfrm>
            <a:off x="2978281" y="1697379"/>
            <a:ext cx="1124006" cy="914400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eLTSS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Server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CA82430-832F-DD41-92C2-93A0441CEE1C}"/>
              </a:ext>
            </a:extLst>
          </p:cNvPr>
          <p:cNvSpPr/>
          <p:nvPr/>
        </p:nvSpPr>
        <p:spPr>
          <a:xfrm>
            <a:off x="2937815" y="3177501"/>
            <a:ext cx="1128241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“EHR”/Server/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Dbase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(Java)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C545FB2-1494-EB45-9162-78992DE2CF5D}"/>
              </a:ext>
            </a:extLst>
          </p:cNvPr>
          <p:cNvCxnSpPr>
            <a:cxnSpLocks/>
          </p:cNvCxnSpPr>
          <p:nvPr/>
        </p:nvCxnSpPr>
        <p:spPr>
          <a:xfrm>
            <a:off x="2123866" y="3565399"/>
            <a:ext cx="742624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62EDF44-AEEF-6344-B7EA-8E3C883B6F72}"/>
              </a:ext>
            </a:extLst>
          </p:cNvPr>
          <p:cNvCxnSpPr>
            <a:cxnSpLocks/>
          </p:cNvCxnSpPr>
          <p:nvPr/>
        </p:nvCxnSpPr>
        <p:spPr>
          <a:xfrm>
            <a:off x="4146282" y="2221229"/>
            <a:ext cx="1393020" cy="947442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FE6BEBE-0420-EE46-A44A-5950FC23CE4E}"/>
              </a:ext>
            </a:extLst>
          </p:cNvPr>
          <p:cNvSpPr txBox="1"/>
          <p:nvPr/>
        </p:nvSpPr>
        <p:spPr>
          <a:xfrm>
            <a:off x="2121721" y="3573180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(SDC IG)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042A150-4FE6-D440-A191-B91224E8ED54}"/>
              </a:ext>
            </a:extLst>
          </p:cNvPr>
          <p:cNvSpPr/>
          <p:nvPr/>
        </p:nvSpPr>
        <p:spPr>
          <a:xfrm>
            <a:off x="545037" y="2881457"/>
            <a:ext cx="3750740" cy="17710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E6EEAE4-1F14-2D4C-8768-9E22591B3D26}"/>
              </a:ext>
            </a:extLst>
          </p:cNvPr>
          <p:cNvSpPr txBox="1"/>
          <p:nvPr/>
        </p:nvSpPr>
        <p:spPr>
          <a:xfrm>
            <a:off x="568843" y="2834920"/>
            <a:ext cx="952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Hospital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4129E9-7C26-B442-8872-2598646D2070}"/>
              </a:ext>
            </a:extLst>
          </p:cNvPr>
          <p:cNvSpPr txBox="1"/>
          <p:nvPr/>
        </p:nvSpPr>
        <p:spPr>
          <a:xfrm rot="2060559">
            <a:off x="4256969" y="2275110"/>
            <a:ext cx="7945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(eLTSS IG)</a:t>
            </a: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DD7EAFAB-13E0-0846-A476-25AB3608EADC}"/>
              </a:ext>
            </a:extLst>
          </p:cNvPr>
          <p:cNvSpPr/>
          <p:nvPr/>
        </p:nvSpPr>
        <p:spPr>
          <a:xfrm>
            <a:off x="699231" y="1697379"/>
            <a:ext cx="1346887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Long-Term Care Plan App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Calibri" panose="020F0502020204030204"/>
              </a:rPr>
              <a:t>(Ruby)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9C02A608-F18C-ED44-B564-27CDC13E2D35}"/>
              </a:ext>
            </a:extLst>
          </p:cNvPr>
          <p:cNvCxnSpPr>
            <a:cxnSpLocks/>
          </p:cNvCxnSpPr>
          <p:nvPr/>
        </p:nvCxnSpPr>
        <p:spPr>
          <a:xfrm>
            <a:off x="2136936" y="2081019"/>
            <a:ext cx="739204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241E9479-473F-0449-8E9A-CAEC8D4E5531}"/>
              </a:ext>
            </a:extLst>
          </p:cNvPr>
          <p:cNvSpPr txBox="1"/>
          <p:nvPr/>
        </p:nvSpPr>
        <p:spPr>
          <a:xfrm>
            <a:off x="2846323" y="1380773"/>
            <a:ext cx="1401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Altarum eLTSS RI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42DBC20-C8B3-F548-91B2-46D44423902A}"/>
              </a:ext>
            </a:extLst>
          </p:cNvPr>
          <p:cNvSpPr/>
          <p:nvPr/>
        </p:nvSpPr>
        <p:spPr>
          <a:xfrm>
            <a:off x="545036" y="1239546"/>
            <a:ext cx="3750740" cy="151678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1D0CD69-ADE0-1241-8634-0B31A1B80445}"/>
              </a:ext>
            </a:extLst>
          </p:cNvPr>
          <p:cNvSpPr txBox="1"/>
          <p:nvPr/>
        </p:nvSpPr>
        <p:spPr>
          <a:xfrm>
            <a:off x="553427" y="1224459"/>
            <a:ext cx="1789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Care Coordinator</a:t>
            </a:r>
          </a:p>
        </p:txBody>
      </p:sp>
      <p:sp>
        <p:nvSpPr>
          <p:cNvPr id="48" name="Rounded Rectangle 35">
            <a:extLst>
              <a:ext uri="{FF2B5EF4-FFF2-40B4-BE49-F238E27FC236}">
                <a16:creationId xmlns:a16="http://schemas.microsoft.com/office/drawing/2014/main" id="{79B204DC-8957-4865-98BC-FBC613ABB246}"/>
              </a:ext>
            </a:extLst>
          </p:cNvPr>
          <p:cNvSpPr/>
          <p:nvPr/>
        </p:nvSpPr>
        <p:spPr>
          <a:xfrm>
            <a:off x="8878919" y="2573729"/>
            <a:ext cx="1256265" cy="914400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eLTSS/PACIO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Server</a:t>
            </a:r>
          </a:p>
        </p:txBody>
      </p:sp>
      <p:sp>
        <p:nvSpPr>
          <p:cNvPr id="51" name="Rounded Rectangle 35">
            <a:extLst>
              <a:ext uri="{FF2B5EF4-FFF2-40B4-BE49-F238E27FC236}">
                <a16:creationId xmlns:a16="http://schemas.microsoft.com/office/drawing/2014/main" id="{49888003-353C-4F44-AF5A-A412DB6F5305}"/>
              </a:ext>
            </a:extLst>
          </p:cNvPr>
          <p:cNvSpPr/>
          <p:nvPr/>
        </p:nvSpPr>
        <p:spPr>
          <a:xfrm>
            <a:off x="8891330" y="3625185"/>
            <a:ext cx="1011184" cy="691823"/>
          </a:xfrm>
          <a:prstGeom prst="roundRect">
            <a:avLst/>
          </a:prstGeom>
          <a:pattFill prst="pct90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FHIR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4B5D8C-359C-491C-819E-E967C929A415}"/>
              </a:ext>
            </a:extLst>
          </p:cNvPr>
          <p:cNvSpPr txBox="1"/>
          <p:nvPr/>
        </p:nvSpPr>
        <p:spPr>
          <a:xfrm>
            <a:off x="11492769" y="2346371"/>
            <a:ext cx="548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SNF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2A0CBF-8360-4412-9C3E-0D689C732C01}"/>
              </a:ext>
            </a:extLst>
          </p:cNvPr>
          <p:cNvSpPr txBox="1"/>
          <p:nvPr/>
        </p:nvSpPr>
        <p:spPr>
          <a:xfrm>
            <a:off x="7324371" y="3961809"/>
            <a:ext cx="11347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(eLTSS IG)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57BD333A-48DE-1544-BD69-73F8141A35D0}"/>
              </a:ext>
            </a:extLst>
          </p:cNvPr>
          <p:cNvCxnSpPr>
            <a:cxnSpLocks/>
          </p:cNvCxnSpPr>
          <p:nvPr/>
        </p:nvCxnSpPr>
        <p:spPr>
          <a:xfrm flipH="1">
            <a:off x="10135186" y="2847345"/>
            <a:ext cx="473320" cy="13442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57BD333A-48DE-1544-BD69-73F8141A35D0}"/>
              </a:ext>
            </a:extLst>
          </p:cNvPr>
          <p:cNvCxnSpPr>
            <a:cxnSpLocks/>
          </p:cNvCxnSpPr>
          <p:nvPr/>
        </p:nvCxnSpPr>
        <p:spPr>
          <a:xfrm flipH="1">
            <a:off x="9902514" y="3275522"/>
            <a:ext cx="705992" cy="670765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E6C51F3-3E32-6746-B09E-C34BCD81680A}"/>
              </a:ext>
            </a:extLst>
          </p:cNvPr>
          <p:cNvSpPr txBox="1"/>
          <p:nvPr/>
        </p:nvSpPr>
        <p:spPr>
          <a:xfrm>
            <a:off x="439427" y="5170830"/>
            <a:ext cx="134626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Legend:</a:t>
            </a:r>
          </a:p>
          <a:p>
            <a:r>
              <a:rPr lang="en-US" sz="1200" dirty="0"/>
              <a:t>For Connectathon:</a:t>
            </a:r>
          </a:p>
          <a:p>
            <a:r>
              <a:rPr lang="en-US" sz="1200" dirty="0"/>
              <a:t>For Future: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BA2B348-BF10-A149-9813-31635F3B3E0E}"/>
              </a:ext>
            </a:extLst>
          </p:cNvPr>
          <p:cNvCxnSpPr>
            <a:cxnSpLocks/>
          </p:cNvCxnSpPr>
          <p:nvPr/>
        </p:nvCxnSpPr>
        <p:spPr>
          <a:xfrm>
            <a:off x="1808556" y="5602751"/>
            <a:ext cx="742624" cy="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050FC78-7FF8-3F43-9682-737DF61021E6}"/>
              </a:ext>
            </a:extLst>
          </p:cNvPr>
          <p:cNvCxnSpPr>
            <a:cxnSpLocks/>
          </p:cNvCxnSpPr>
          <p:nvPr/>
        </p:nvCxnSpPr>
        <p:spPr>
          <a:xfrm>
            <a:off x="1808756" y="5778261"/>
            <a:ext cx="739204" cy="0"/>
          </a:xfrm>
          <a:prstGeom prst="straightConnector1">
            <a:avLst/>
          </a:prstGeom>
          <a:ln w="381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772233E-DB70-CA43-9982-29E05C3234D0}"/>
              </a:ext>
            </a:extLst>
          </p:cNvPr>
          <p:cNvCxnSpPr>
            <a:cxnSpLocks/>
          </p:cNvCxnSpPr>
          <p:nvPr/>
        </p:nvCxnSpPr>
        <p:spPr>
          <a:xfrm flipV="1">
            <a:off x="6964417" y="2881458"/>
            <a:ext cx="1906593" cy="547542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ounded Rectangle 35">
            <a:extLst>
              <a:ext uri="{FF2B5EF4-FFF2-40B4-BE49-F238E27FC236}">
                <a16:creationId xmlns:a16="http://schemas.microsoft.com/office/drawing/2014/main" id="{A77AFA3C-19DC-A94A-9BAF-3A7F010A3C9D}"/>
              </a:ext>
            </a:extLst>
          </p:cNvPr>
          <p:cNvSpPr/>
          <p:nvPr/>
        </p:nvSpPr>
        <p:spPr>
          <a:xfrm>
            <a:off x="8871010" y="1248179"/>
            <a:ext cx="1256265" cy="914400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Transition Summary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Calibri" panose="020F0502020204030204"/>
              </a:rPr>
              <a:t>Client (Ruby)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342E98-6CDE-134A-8A49-94E875592FB4}"/>
              </a:ext>
            </a:extLst>
          </p:cNvPr>
          <p:cNvSpPr txBox="1"/>
          <p:nvPr/>
        </p:nvSpPr>
        <p:spPr>
          <a:xfrm>
            <a:off x="10176076" y="1254697"/>
            <a:ext cx="1935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Home Health Agency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C06BCB8-D92F-3C4C-9E3D-AAECD69CFABE}"/>
              </a:ext>
            </a:extLst>
          </p:cNvPr>
          <p:cNvSpPr txBox="1"/>
          <p:nvPr/>
        </p:nvSpPr>
        <p:spPr>
          <a:xfrm>
            <a:off x="10219535" y="1551477"/>
            <a:ext cx="19795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B050"/>
                </a:solidFill>
              </a:rPr>
              <a:t>Transition Summary RI Client</a:t>
            </a:r>
          </a:p>
          <a:p>
            <a:r>
              <a:rPr lang="en-US" sz="1200" dirty="0">
                <a:solidFill>
                  <a:srgbClr val="00B050"/>
                </a:solidFill>
              </a:rPr>
              <a:t>	- eLTSS support</a:t>
            </a:r>
          </a:p>
          <a:p>
            <a:r>
              <a:rPr lang="en-US" sz="1200" dirty="0">
                <a:solidFill>
                  <a:srgbClr val="00B050"/>
                </a:solidFill>
              </a:rPr>
              <a:t>	- auth/auth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FFC9074-CBAA-ED47-80C6-250CD77F5637}"/>
              </a:ext>
            </a:extLst>
          </p:cNvPr>
          <p:cNvSpPr txBox="1"/>
          <p:nvPr/>
        </p:nvSpPr>
        <p:spPr>
          <a:xfrm rot="19758177">
            <a:off x="7100454" y="2715567"/>
            <a:ext cx="12341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(eLTSS/PACIO IG)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924F037-BE4C-ED45-B2C9-66FDDCFD3C38}"/>
              </a:ext>
            </a:extLst>
          </p:cNvPr>
          <p:cNvSpPr txBox="1"/>
          <p:nvPr/>
        </p:nvSpPr>
        <p:spPr>
          <a:xfrm>
            <a:off x="2066615" y="2088029"/>
            <a:ext cx="7945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(eLTSS IG)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C00A5B4-CAD8-3D49-BE0F-599264587B03}"/>
              </a:ext>
            </a:extLst>
          </p:cNvPr>
          <p:cNvSpPr/>
          <p:nvPr/>
        </p:nvSpPr>
        <p:spPr>
          <a:xfrm>
            <a:off x="398331" y="5117875"/>
            <a:ext cx="2262676" cy="9644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A86F4124-B639-2548-A751-A7D037DD9A4B}"/>
              </a:ext>
            </a:extLst>
          </p:cNvPr>
          <p:cNvCxnSpPr>
            <a:cxnSpLocks/>
          </p:cNvCxnSpPr>
          <p:nvPr/>
        </p:nvCxnSpPr>
        <p:spPr>
          <a:xfrm flipV="1">
            <a:off x="6932705" y="2051921"/>
            <a:ext cx="1886682" cy="113751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3F11BB6D-BAE5-7646-9EB9-C3BA63CCA788}"/>
              </a:ext>
            </a:extLst>
          </p:cNvPr>
          <p:cNvSpPr/>
          <p:nvPr/>
        </p:nvSpPr>
        <p:spPr>
          <a:xfrm>
            <a:off x="10674741" y="3650080"/>
            <a:ext cx="1346887" cy="805752"/>
          </a:xfrm>
          <a:prstGeom prst="roundRect">
            <a:avLst/>
          </a:prstGeom>
          <a:pattFill prst="wdUpDiag">
            <a:fgClr>
              <a:schemeClr val="accent1"/>
            </a:fgClr>
            <a:bgClr>
              <a:schemeClr val="accent1">
                <a:lumMod val="40000"/>
                <a:lumOff val="60000"/>
              </a:schemeClr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PAC Assessment App (Ruby)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1DF764A-E931-E744-A93B-E86539AB98D6}"/>
              </a:ext>
            </a:extLst>
          </p:cNvPr>
          <p:cNvCxnSpPr>
            <a:cxnSpLocks/>
          </p:cNvCxnSpPr>
          <p:nvPr/>
        </p:nvCxnSpPr>
        <p:spPr>
          <a:xfrm flipH="1" flipV="1">
            <a:off x="10176076" y="3275522"/>
            <a:ext cx="439143" cy="420198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6A033D85-979D-9048-9FF2-79B8CBA40A4F}"/>
              </a:ext>
            </a:extLst>
          </p:cNvPr>
          <p:cNvCxnSpPr>
            <a:cxnSpLocks/>
          </p:cNvCxnSpPr>
          <p:nvPr/>
        </p:nvCxnSpPr>
        <p:spPr>
          <a:xfrm flipH="1">
            <a:off x="6955986" y="3233147"/>
            <a:ext cx="1870738" cy="5033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00BBA721-F3C7-394B-BDF3-761EC677130D}"/>
              </a:ext>
            </a:extLst>
          </p:cNvPr>
          <p:cNvSpPr txBox="1"/>
          <p:nvPr/>
        </p:nvSpPr>
        <p:spPr>
          <a:xfrm rot="20719352">
            <a:off x="7506388" y="3458177"/>
            <a:ext cx="8293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(PACIO IG)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50B19B5F-FAF9-2F49-9A1E-F22C06887AD6}"/>
              </a:ext>
            </a:extLst>
          </p:cNvPr>
          <p:cNvCxnSpPr>
            <a:cxnSpLocks/>
          </p:cNvCxnSpPr>
          <p:nvPr/>
        </p:nvCxnSpPr>
        <p:spPr>
          <a:xfrm flipV="1">
            <a:off x="6974356" y="4028290"/>
            <a:ext cx="3675796" cy="186064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747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26A2-96EC-5A43-83D4-7CB625D0B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Pseudo DEL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2BC4C-07EE-ED4D-BA38-2C33732CF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FASI Data Elements and Assessments have been added</a:t>
            </a:r>
          </a:p>
          <a:p>
            <a:r>
              <a:rPr lang="en-US" dirty="0"/>
              <a:t> Have FHIR API running internally</a:t>
            </a:r>
          </a:p>
          <a:p>
            <a:r>
              <a:rPr lang="en-US" dirty="0"/>
              <a:t> Will update external server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50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BE712-4C5C-E744-B2CC-5328E0900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IG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9A720-90C5-3241-89CF-F7855CC6A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Functional Status:</a:t>
            </a:r>
          </a:p>
          <a:p>
            <a:pPr lvl="1"/>
            <a:r>
              <a:rPr lang="en-US" u="sng" dirty="0">
                <a:hlinkClick r:id="rId2" tooltip="https://paciowg.github.io/functional-status-ig/index.html"/>
              </a:rPr>
              <a:t>https://paciowg.github.io/functional-status-ig/index.html</a:t>
            </a:r>
            <a:endParaRPr lang="en-US" u="sng" dirty="0"/>
          </a:p>
          <a:p>
            <a:r>
              <a:rPr lang="en-US" dirty="0"/>
              <a:t> Cognitive Status:</a:t>
            </a:r>
          </a:p>
          <a:p>
            <a:pPr lvl="1"/>
            <a:r>
              <a:rPr lang="en-US" u="sng" dirty="0">
                <a:hlinkClick r:id="rId3"/>
              </a:rPr>
              <a:t>https://paciowg.github.io/cognitive-status-ig/index.html</a:t>
            </a:r>
            <a:endParaRPr lang="en-US" u="sng" dirty="0"/>
          </a:p>
          <a:p>
            <a:r>
              <a:rPr lang="en-US" dirty="0"/>
              <a:t> Changes from the previous versions</a:t>
            </a:r>
          </a:p>
          <a:p>
            <a:r>
              <a:rPr lang="en-US" dirty="0"/>
              <a:t> Let us know what you think!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28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D5513-94CB-4FED-A2E0-41E7E0D8B1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Functional Status</a:t>
            </a:r>
            <a:br>
              <a:rPr lang="en-US" b="1" dirty="0">
                <a:solidFill>
                  <a:schemeClr val="tx1"/>
                </a:solidFill>
              </a:rPr>
            </a:br>
            <a:r>
              <a:rPr lang="en-US" b="1" dirty="0">
                <a:solidFill>
                  <a:schemeClr val="tx1"/>
                </a:solidFill>
              </a:rPr>
              <a:t>Data Model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134BC-0915-4BFB-A6E9-9DB2044B0F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4/16/20</a:t>
            </a:r>
          </a:p>
        </p:txBody>
      </p:sp>
    </p:spTree>
    <p:extLst>
      <p:ext uri="{BB962C8B-B14F-4D97-AF65-F5344CB8AC3E}">
        <p14:creationId xmlns:p14="http://schemas.microsoft.com/office/powerpoint/2010/main" val="643873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780E7-C10A-468C-A23D-1C4CC0A7C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Functional Data Model for STU1 Ballot</a:t>
            </a:r>
            <a:br>
              <a:rPr lang="en-US" dirty="0"/>
            </a:br>
            <a:r>
              <a:rPr lang="en-US" sz="3100" dirty="0"/>
              <a:t>Prior Level of Function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354005-676C-8C4D-B44B-F3C8EADAA601}"/>
              </a:ext>
            </a:extLst>
          </p:cNvPr>
          <p:cNvSpPr txBox="1"/>
          <p:nvPr/>
        </p:nvSpPr>
        <p:spPr>
          <a:xfrm>
            <a:off x="1097280" y="1136549"/>
            <a:ext cx="99550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Before current medical conditions/exacerbation for this episode.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38D24AE6-86D7-0D42-AFFA-57BDF595FD97}"/>
              </a:ext>
            </a:extLst>
          </p:cNvPr>
          <p:cNvSpPr/>
          <p:nvPr/>
        </p:nvSpPr>
        <p:spPr>
          <a:xfrm>
            <a:off x="1718308" y="1995055"/>
            <a:ext cx="2814452" cy="2268187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Prior Assessment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Available?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5B87191-26A7-2646-865E-4F332D2485C6}"/>
              </a:ext>
            </a:extLst>
          </p:cNvPr>
          <p:cNvSpPr/>
          <p:nvPr/>
        </p:nvSpPr>
        <p:spPr>
          <a:xfrm>
            <a:off x="6717820" y="2695698"/>
            <a:ext cx="2458193" cy="8668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Reference PACIO Functional Status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AE8-51CA-6E44-8E4D-9370F6704174}"/>
              </a:ext>
            </a:extLst>
          </p:cNvPr>
          <p:cNvSpPr/>
          <p:nvPr/>
        </p:nvSpPr>
        <p:spPr>
          <a:xfrm>
            <a:off x="1908314" y="5284518"/>
            <a:ext cx="2458193" cy="10443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Reference </a:t>
            </a:r>
            <a:r>
              <a:rPr lang="en-US" dirty="0" err="1">
                <a:solidFill>
                  <a:schemeClr val="tx1"/>
                </a:solidFill>
              </a:rPr>
              <a:t>PriorLevelofFunctionObservation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27599D1-7E07-FB47-9808-F8ED20C5F85F}"/>
              </a:ext>
            </a:extLst>
          </p:cNvPr>
          <p:cNvCxnSpPr/>
          <p:nvPr/>
        </p:nvCxnSpPr>
        <p:spPr>
          <a:xfrm>
            <a:off x="4794017" y="3108367"/>
            <a:ext cx="172192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C020E8-3F49-364B-AB1A-ADCAB109820E}"/>
              </a:ext>
            </a:extLst>
          </p:cNvPr>
          <p:cNvCxnSpPr/>
          <p:nvPr/>
        </p:nvCxnSpPr>
        <p:spPr>
          <a:xfrm>
            <a:off x="3143347" y="4509655"/>
            <a:ext cx="0" cy="5937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63222CF-4A32-1E44-AF0A-076A4B74DA0F}"/>
              </a:ext>
            </a:extLst>
          </p:cNvPr>
          <p:cNvSpPr txBox="1"/>
          <p:nvPr/>
        </p:nvSpPr>
        <p:spPr>
          <a:xfrm>
            <a:off x="5434097" y="2695698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6732657-560E-494F-A46E-E41505CE6940}"/>
              </a:ext>
            </a:extLst>
          </p:cNvPr>
          <p:cNvSpPr txBox="1"/>
          <p:nvPr/>
        </p:nvSpPr>
        <p:spPr>
          <a:xfrm>
            <a:off x="3201536" y="4595750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D2729-FC59-5240-A54E-3810662CA19B}"/>
              </a:ext>
            </a:extLst>
          </p:cNvPr>
          <p:cNvSpPr txBox="1"/>
          <p:nvPr/>
        </p:nvSpPr>
        <p:spPr>
          <a:xfrm>
            <a:off x="5404207" y="5322013"/>
            <a:ext cx="4575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Make clear what Prior Level of Function means</a:t>
            </a:r>
          </a:p>
          <a:p>
            <a:r>
              <a:rPr lang="en-US" dirty="0" err="1">
                <a:solidFill>
                  <a:srgbClr val="FF0000"/>
                </a:solidFill>
              </a:rPr>
              <a:t>HasMember</a:t>
            </a:r>
            <a:r>
              <a:rPr lang="en-US" dirty="0">
                <a:solidFill>
                  <a:srgbClr val="FF0000"/>
                </a:solidFill>
              </a:rPr>
              <a:t> is empty</a:t>
            </a:r>
          </a:p>
        </p:txBody>
      </p:sp>
    </p:spTree>
    <p:extLst>
      <p:ext uri="{BB962C8B-B14F-4D97-AF65-F5344CB8AC3E}">
        <p14:creationId xmlns:p14="http://schemas.microsoft.com/office/powerpoint/2010/main" val="3449772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780E7-C10A-468C-A23D-1C4CC0A7C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Functional Data Model for STU1 Ballot</a:t>
            </a:r>
            <a:br>
              <a:rPr lang="en-US" dirty="0"/>
            </a:br>
            <a:r>
              <a:rPr lang="en-US" sz="3100" dirty="0"/>
              <a:t>Risks and Precautions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5CEE943-87E2-3C49-8156-15F168BACF8B}"/>
              </a:ext>
            </a:extLst>
          </p:cNvPr>
          <p:cNvGraphicFramePr>
            <a:graphicFrameLocks/>
          </p:cNvGraphicFramePr>
          <p:nvPr/>
        </p:nvGraphicFramePr>
        <p:xfrm>
          <a:off x="1041812" y="1348207"/>
          <a:ext cx="4559582" cy="115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69538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2190044">
                  <a:extLst>
                    <a:ext uri="{9D8B030D-6E8A-4147-A177-3AD203B41FA5}">
                      <a16:colId xmlns:a16="http://schemas.microsoft.com/office/drawing/2014/main" val="1244942408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CONDITION-ELTSS RESOURCE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b="1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latin typeface="+mn-lt"/>
                        </a:rPr>
                        <a:t>health-concern</a:t>
                      </a:r>
                      <a:endParaRPr 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51901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Code (SNOMED)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latin typeface="+mn-lt"/>
                        </a:rPr>
                        <a:t>75313008</a:t>
                      </a:r>
                      <a:r>
                        <a:rPr lang="en-US" sz="1300" dirty="0">
                          <a:latin typeface="+mn-lt"/>
                        </a:rPr>
                        <a:t> | Orthotic splinting </a:t>
                      </a:r>
                      <a:endParaRPr 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5194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Evidence (text)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Reason 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84354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30A79EB-6052-F848-9EAF-7AF0A4278EED}"/>
              </a:ext>
            </a:extLst>
          </p:cNvPr>
          <p:cNvSpPr txBox="1"/>
          <p:nvPr/>
        </p:nvSpPr>
        <p:spPr>
          <a:xfrm>
            <a:off x="6590608" y="1261265"/>
            <a:ext cx="49384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Example risks and precautions: </a:t>
            </a:r>
            <a:r>
              <a:rPr lang="en-US" sz="1200" dirty="0"/>
              <a:t>Activity precautions (bed rest, use of orthosis), weight bearing (extremity, status), ROM, swallowing (use </a:t>
            </a:r>
          </a:p>
          <a:p>
            <a:r>
              <a:rPr lang="en-US" sz="1200" dirty="0"/>
              <a:t>of utensils, need for adaptive equipment, modified diet), cardiac (BP, HR, Sternal), fall, cognitive, restraints, safety (wandering), food allergies, isolation, vision</a:t>
            </a:r>
          </a:p>
          <a:p>
            <a:endParaRPr lang="en-US" sz="1200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FC546E9-73D4-5443-8317-F5D9E7B199BC}"/>
              </a:ext>
            </a:extLst>
          </p:cNvPr>
          <p:cNvGraphicFramePr>
            <a:graphicFrameLocks/>
          </p:cNvGraphicFramePr>
          <p:nvPr/>
        </p:nvGraphicFramePr>
        <p:xfrm>
          <a:off x="2520656" y="2748029"/>
          <a:ext cx="4938496" cy="115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6453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2372043">
                  <a:extLst>
                    <a:ext uri="{9D8B030D-6E8A-4147-A177-3AD203B41FA5}">
                      <a16:colId xmlns:a16="http://schemas.microsoft.com/office/drawing/2014/main" val="1244942408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CONDITION-ELTSS RESOURCE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b="1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latin typeface="+mn-lt"/>
                        </a:rPr>
                        <a:t>health-concern</a:t>
                      </a:r>
                      <a:endParaRPr 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51901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Code (SNOMED)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386806002 | Impaired cognition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5194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Evidence (reference, text)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Reason 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843547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1418AE9A-0EED-8D44-A9CD-FBBAF1FF493A}"/>
              </a:ext>
            </a:extLst>
          </p:cNvPr>
          <p:cNvGraphicFramePr>
            <a:graphicFrameLocks/>
          </p:cNvGraphicFramePr>
          <p:nvPr/>
        </p:nvGraphicFramePr>
        <p:xfrm>
          <a:off x="4009250" y="4118813"/>
          <a:ext cx="4938497" cy="115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66453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2372044">
                  <a:extLst>
                    <a:ext uri="{9D8B030D-6E8A-4147-A177-3AD203B41FA5}">
                      <a16:colId xmlns:a16="http://schemas.microsoft.com/office/drawing/2014/main" val="1244942408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CONDITION-ELTSS RESOURCE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b="1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latin typeface="+mn-lt"/>
                        </a:rPr>
                        <a:t>health-concern</a:t>
                      </a:r>
                      <a:endParaRPr 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51901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Reference (e.g. Observation)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latin typeface="+mn-lt"/>
                        </a:rPr>
                        <a:t>389270004</a:t>
                      </a:r>
                      <a:r>
                        <a:rPr lang="en-US" sz="1300" dirty="0">
                          <a:latin typeface="+mn-lt"/>
                        </a:rPr>
                        <a:t> | Wandering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5194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Evidence (text)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Reason 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843547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3A5A3F88-8FF8-7544-96F8-D41A9B430395}"/>
              </a:ext>
            </a:extLst>
          </p:cNvPr>
          <p:cNvGraphicFramePr>
            <a:graphicFrameLocks/>
          </p:cNvGraphicFramePr>
          <p:nvPr/>
        </p:nvGraphicFramePr>
        <p:xfrm>
          <a:off x="5601394" y="5509793"/>
          <a:ext cx="4559582" cy="115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69538">
                  <a:extLst>
                    <a:ext uri="{9D8B030D-6E8A-4147-A177-3AD203B41FA5}">
                      <a16:colId xmlns:a16="http://schemas.microsoft.com/office/drawing/2014/main" val="2733080639"/>
                    </a:ext>
                  </a:extLst>
                </a:gridCol>
                <a:gridCol w="2190044">
                  <a:extLst>
                    <a:ext uri="{9D8B030D-6E8A-4147-A177-3AD203B41FA5}">
                      <a16:colId xmlns:a16="http://schemas.microsoft.com/office/drawing/2014/main" val="1244942408"/>
                    </a:ext>
                  </a:extLst>
                </a:gridCol>
              </a:tblGrid>
              <a:tr h="261322">
                <a:tc>
                  <a:txBody>
                    <a:bodyPr/>
                    <a:lstStyle/>
                    <a:p>
                      <a:r>
                        <a:rPr lang="en-US" sz="1300" b="1" dirty="0"/>
                        <a:t>CONDITION-ELTSS RESOURCE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300" b="1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1597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latin typeface="+mn-lt"/>
                        </a:rPr>
                        <a:t>health-concern</a:t>
                      </a:r>
                      <a:endParaRPr 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551901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Reference (e.g. Observation)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solidFill>
                            <a:schemeClr val="tx1"/>
                          </a:solidFill>
                          <a:latin typeface="+mn-lt"/>
                        </a:rPr>
                        <a:t>40174006</a:t>
                      </a:r>
                      <a:r>
                        <a:rPr lang="en-US" sz="1300" dirty="0">
                          <a:latin typeface="+mn-lt"/>
                        </a:rPr>
                        <a:t> | Isolation</a:t>
                      </a:r>
                      <a:endParaRPr lang="en-US" sz="13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519472"/>
                  </a:ext>
                </a:extLst>
              </a:tr>
              <a:tr h="2613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Evidence (text)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+mn-lt"/>
                        </a:rPr>
                        <a:t>Reason 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843547"/>
                  </a:ext>
                </a:extLst>
              </a:tr>
            </a:tbl>
          </a:graphicData>
        </a:graphic>
      </p:graphicFrame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38CC7F1-8E68-254C-B095-07BF6C209464}"/>
              </a:ext>
            </a:extLst>
          </p:cNvPr>
          <p:cNvSpPr/>
          <p:nvPr/>
        </p:nvSpPr>
        <p:spPr>
          <a:xfrm>
            <a:off x="8677244" y="2980778"/>
            <a:ext cx="2110456" cy="10563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Bundled </a:t>
            </a:r>
            <a:r>
              <a:rPr lang="en-US" dirty="0" err="1">
                <a:solidFill>
                  <a:schemeClr val="tx1"/>
                </a:solidFill>
              </a:rPr>
              <a:t>CognitiveStatus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Resource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6F55D85-C37E-B340-8EEE-1DF132E84F74}"/>
              </a:ext>
            </a:extLst>
          </p:cNvPr>
          <p:cNvCxnSpPr>
            <a:cxnSpLocks/>
          </p:cNvCxnSpPr>
          <p:nvPr/>
        </p:nvCxnSpPr>
        <p:spPr>
          <a:xfrm flipV="1">
            <a:off x="7278942" y="3500979"/>
            <a:ext cx="1303949" cy="2401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74D1A7D-462F-1341-8FFC-7836C2F3FCC4}"/>
              </a:ext>
            </a:extLst>
          </p:cNvPr>
          <p:cNvSpPr txBox="1"/>
          <p:nvPr/>
        </p:nvSpPr>
        <p:spPr>
          <a:xfrm>
            <a:off x="5696623" y="1318318"/>
            <a:ext cx="4411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,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885DEE-75CD-1C4E-B9C9-39E0FCF1FD9C}"/>
              </a:ext>
            </a:extLst>
          </p:cNvPr>
          <p:cNvSpPr txBox="1"/>
          <p:nvPr/>
        </p:nvSpPr>
        <p:spPr>
          <a:xfrm>
            <a:off x="7440039" y="2839259"/>
            <a:ext cx="4411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,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05232B-900A-6D45-BB41-37E86975916B}"/>
              </a:ext>
            </a:extLst>
          </p:cNvPr>
          <p:cNvSpPr txBox="1"/>
          <p:nvPr/>
        </p:nvSpPr>
        <p:spPr>
          <a:xfrm>
            <a:off x="8977272" y="4192703"/>
            <a:ext cx="4411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/>
              <a:t>,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F64E61E-864F-D24F-82D3-A3472E78623B}"/>
              </a:ext>
            </a:extLst>
          </p:cNvPr>
          <p:cNvSpPr txBox="1"/>
          <p:nvPr/>
        </p:nvSpPr>
        <p:spPr>
          <a:xfrm>
            <a:off x="463138" y="4555686"/>
            <a:ext cx="27515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List of </a:t>
            </a:r>
            <a:r>
              <a:rPr lang="en-US" sz="2800" dirty="0">
                <a:hlinkClick r:id="rId2"/>
              </a:rPr>
              <a:t>Condition-eLTSS</a:t>
            </a:r>
            <a:r>
              <a:rPr lang="en-US" sz="2800" dirty="0"/>
              <a:t> resources</a:t>
            </a:r>
          </a:p>
        </p:txBody>
      </p:sp>
    </p:spTree>
    <p:extLst>
      <p:ext uri="{BB962C8B-B14F-4D97-AF65-F5344CB8AC3E}">
        <p14:creationId xmlns:p14="http://schemas.microsoft.com/office/powerpoint/2010/main" val="42935517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C49B4F503B144CA18A456E918E9C09" ma:contentTypeVersion="5" ma:contentTypeDescription="Create a new document." ma:contentTypeScope="" ma:versionID="a9fae0c5cbc6e72f1329140241808fe2">
  <xsd:schema xmlns:xsd="http://www.w3.org/2001/XMLSchema" xmlns:xs="http://www.w3.org/2001/XMLSchema" xmlns:p="http://schemas.microsoft.com/office/2006/metadata/properties" xmlns:ns3="03881713-4334-4cb7-ae3c-5a546eac4809" xmlns:ns4="b5cf6ad4-4df9-42de-b689-edbcf2cc5ca9" targetNamespace="http://schemas.microsoft.com/office/2006/metadata/properties" ma:root="true" ma:fieldsID="2f603efed613009a2b118609d0765c46" ns3:_="" ns4:_="">
    <xsd:import namespace="03881713-4334-4cb7-ae3c-5a546eac4809"/>
    <xsd:import namespace="b5cf6ad4-4df9-42de-b689-edbcf2cc5ca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881713-4334-4cb7-ae3c-5a546eac48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cf6ad4-4df9-42de-b689-edbcf2cc5ca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4E8D78E-39BA-483A-8E39-C729C3CA31C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7B5B66-5816-47CE-9BA9-F76287B082E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881713-4334-4cb7-ae3c-5a546eac4809"/>
    <ds:schemaRef ds:uri="b5cf6ad4-4df9-42de-b689-edbcf2cc5ca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ECA65DC-3BF8-42D4-A166-237AC00FD0F5}">
  <ds:schemaRefs>
    <ds:schemaRef ds:uri="03881713-4334-4cb7-ae3c-5a546eac4809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b5cf6ad4-4df9-42de-b689-edbcf2cc5ca9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24536</TotalTime>
  <Words>1160</Words>
  <Application>Microsoft Macintosh PowerPoint</Application>
  <PresentationFormat>Widescreen</PresentationFormat>
  <Paragraphs>276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Retrospect</vt:lpstr>
      <vt:lpstr>Tech Team Meeting</vt:lpstr>
      <vt:lpstr>Agenda</vt:lpstr>
      <vt:lpstr>Overall Use Case</vt:lpstr>
      <vt:lpstr>May Connectathon Architecture</vt:lpstr>
      <vt:lpstr>Pseudo DEL Update</vt:lpstr>
      <vt:lpstr>IG Updates</vt:lpstr>
      <vt:lpstr>Functional Status Data Model Update</vt:lpstr>
      <vt:lpstr>Functional Data Model for STU1 Ballot Prior Level of Function</vt:lpstr>
      <vt:lpstr>Functional Data Model for STU1 Ballot Risks and Precautions</vt:lpstr>
      <vt:lpstr>Functional Data Model for STU1 Ballot Assessment Observations</vt:lpstr>
      <vt:lpstr>Functional Data Model for STU1 Ballot Equipment Needed</vt:lpstr>
      <vt:lpstr>Functional Data Model for STU1 Ballot Instrumental Activities of Daily Living</vt:lpstr>
      <vt:lpstr>Functional Data Model Future Considerations for IADL</vt:lpstr>
      <vt:lpstr>How Data Model Updates Affect IG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Cognitive Status</dc:title>
  <dc:creator>Rizvi, Siama</dc:creator>
  <cp:lastModifiedBy>David Hill</cp:lastModifiedBy>
  <cp:revision>90</cp:revision>
  <dcterms:created xsi:type="dcterms:W3CDTF">2020-02-04T20:51:17Z</dcterms:created>
  <dcterms:modified xsi:type="dcterms:W3CDTF">2020-04-22T17:31:29Z</dcterms:modified>
</cp:coreProperties>
</file>